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82" r:id="rId7"/>
    <p:sldId id="279" r:id="rId8"/>
    <p:sldId id="278" r:id="rId9"/>
    <p:sldId id="260" r:id="rId10"/>
    <p:sldId id="261" r:id="rId11"/>
    <p:sldId id="280" r:id="rId12"/>
    <p:sldId id="262" r:id="rId13"/>
    <p:sldId id="283" r:id="rId14"/>
    <p:sldId id="263" r:id="rId15"/>
    <p:sldId id="284" r:id="rId16"/>
    <p:sldId id="264" r:id="rId17"/>
    <p:sldId id="265" r:id="rId18"/>
    <p:sldId id="285" r:id="rId19"/>
    <p:sldId id="266" r:id="rId20"/>
    <p:sldId id="267" r:id="rId21"/>
    <p:sldId id="286" r:id="rId22"/>
    <p:sldId id="268" r:id="rId23"/>
    <p:sldId id="269" r:id="rId24"/>
    <p:sldId id="289" r:id="rId25"/>
    <p:sldId id="287" r:id="rId26"/>
    <p:sldId id="270" r:id="rId27"/>
    <p:sldId id="271" r:id="rId28"/>
    <p:sldId id="288" r:id="rId29"/>
    <p:sldId id="272" r:id="rId30"/>
    <p:sldId id="290" r:id="rId31"/>
    <p:sldId id="292" r:id="rId32"/>
    <p:sldId id="273" r:id="rId33"/>
    <p:sldId id="291" r:id="rId34"/>
    <p:sldId id="274" r:id="rId35"/>
    <p:sldId id="275" r:id="rId36"/>
    <p:sldId id="276" r:id="rId3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4031-3E8E-42E9-AD66-ADDA0E072E86}" type="datetimeFigureOut">
              <a:rPr lang="ar-IQ" smtClean="0"/>
              <a:pPr/>
              <a:t>14/04/1442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AC74-5286-427D-8940-F5673969831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E:\الادوات الجراحية\e3ca3ed3d7893a1bd882b97f408c70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24"/>
            <a:ext cx="9072594" cy="6837541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Instrumentations 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r>
              <a:rPr lang="ar-IQ" b="1" dirty="0" err="1"/>
              <a:t>انواع</a:t>
            </a:r>
            <a:r>
              <a:rPr lang="ar-IQ" b="1" dirty="0"/>
              <a:t> </a:t>
            </a:r>
            <a:r>
              <a:rPr lang="ar-IQ" b="1" dirty="0" err="1"/>
              <a:t>المقصات</a:t>
            </a:r>
            <a:r>
              <a:rPr lang="ar-IQ" b="1" dirty="0"/>
              <a:t> الجراحية </a:t>
            </a:r>
            <a:r>
              <a:rPr lang="ar-IQ" b="1" dirty="0" err="1"/>
              <a:t>الاكثر</a:t>
            </a:r>
            <a:r>
              <a:rPr lang="ar-IQ" b="1" dirty="0"/>
              <a:t> استعمالا في العمليات الجراحية</a:t>
            </a:r>
            <a:endParaRPr lang="en-US" dirty="0"/>
          </a:p>
          <a:p>
            <a:pPr lvl="0"/>
            <a:r>
              <a:rPr lang="ar-IQ" dirty="0"/>
              <a:t>مقص </a:t>
            </a:r>
            <a:r>
              <a:rPr lang="ar-IQ" dirty="0" err="1"/>
              <a:t>ميتزنباوم</a:t>
            </a:r>
            <a:r>
              <a:rPr lang="ar-IQ" dirty="0"/>
              <a:t> </a:t>
            </a:r>
            <a:r>
              <a:rPr lang="en-US" dirty="0" err="1"/>
              <a:t>Metzenbaum</a:t>
            </a:r>
            <a:r>
              <a:rPr lang="en-US" dirty="0"/>
              <a:t> scissor</a:t>
            </a:r>
            <a:r>
              <a:rPr lang="ar-IQ" dirty="0"/>
              <a:t>  له شفرات رفيعة ودقيقة تقارب ربع الطول الكلي للأداة. يتم استخدامه على الأنسجة الحساسة مثل الأنسجة تحت الجلد</a:t>
            </a:r>
            <a:endParaRPr lang="en-US" dirty="0"/>
          </a:p>
          <a:p>
            <a:pPr lvl="0"/>
            <a:r>
              <a:rPr lang="ar-IQ" dirty="0"/>
              <a:t>مقص مايو</a:t>
            </a:r>
            <a:r>
              <a:rPr lang="en-US" dirty="0" err="1"/>
              <a:t>Myo</a:t>
            </a:r>
            <a:r>
              <a:rPr lang="en-US" dirty="0"/>
              <a:t> scissor</a:t>
            </a:r>
            <a:r>
              <a:rPr lang="ar-IQ" dirty="0"/>
              <a:t> له نصل سميك يقارب ثلث طوله. يستخدم على الأنسجة الأكثر كثافة على سبيل المثال اللفافة</a:t>
            </a:r>
            <a:endParaRPr lang="en-US" dirty="0"/>
          </a:p>
          <a:p>
            <a:pPr lvl="0"/>
            <a:r>
              <a:rPr lang="ar-IQ" dirty="0"/>
              <a:t>للمقص العام أو التشغيلي </a:t>
            </a:r>
            <a:r>
              <a:rPr lang="en-US" dirty="0"/>
              <a:t>utility or operating scissor</a:t>
            </a:r>
            <a:r>
              <a:rPr lang="ar-IQ" dirty="0"/>
              <a:t> شفرة مستقيمة بأطراف حادة وعمياء. غالبًا ما يتم الاحتفاظ </a:t>
            </a:r>
            <a:r>
              <a:rPr lang="ar-IQ" dirty="0" err="1"/>
              <a:t>بها</a:t>
            </a:r>
            <a:r>
              <a:rPr lang="ar-IQ" dirty="0"/>
              <a:t> للاستخدام على الأشياء غير الحية (مثل مواد الخياطة أو الضمادات).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07249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lnSpcReduction="10000"/>
          </a:bodyPr>
          <a:lstStyle/>
          <a:p>
            <a:r>
              <a:rPr lang="ar-IQ" b="1" dirty="0" err="1"/>
              <a:t>مقصات</a:t>
            </a:r>
            <a:r>
              <a:rPr lang="ar-IQ" b="1" dirty="0"/>
              <a:t> خاصة </a:t>
            </a:r>
            <a:r>
              <a:rPr lang="en-US" b="1" dirty="0"/>
              <a:t>specialized succors</a:t>
            </a:r>
            <a:r>
              <a:rPr lang="en-US" dirty="0"/>
              <a:t> </a:t>
            </a:r>
            <a:r>
              <a:rPr lang="ar-IQ" dirty="0"/>
              <a:t> :</a:t>
            </a:r>
            <a:endParaRPr lang="en-US" dirty="0"/>
          </a:p>
          <a:p>
            <a:pPr lvl="0"/>
            <a:r>
              <a:rPr lang="ar-IQ" dirty="0"/>
              <a:t>مقص غضروف مارتن </a:t>
            </a:r>
            <a:r>
              <a:rPr lang="en-US" dirty="0"/>
              <a:t>Martin cartilage scissors</a:t>
            </a:r>
            <a:r>
              <a:rPr lang="ar-IQ" dirty="0"/>
              <a:t> ذو شفرات خشنة ذات حواف مسننة لقطع الأنسجة الكثيفة (على سبيل المثال ، أثناء عمليات </a:t>
            </a:r>
            <a:r>
              <a:rPr lang="ar-IQ" dirty="0" err="1"/>
              <a:t>الاذن</a:t>
            </a:r>
            <a:r>
              <a:rPr lang="ar-IQ" dirty="0"/>
              <a:t>)</a:t>
            </a:r>
            <a:endParaRPr lang="en-US" dirty="0"/>
          </a:p>
          <a:p>
            <a:pPr lvl="0"/>
            <a:r>
              <a:rPr lang="ar-IQ" dirty="0"/>
              <a:t>مقص </a:t>
            </a:r>
            <a:r>
              <a:rPr lang="ar-IQ" dirty="0" err="1"/>
              <a:t>بوت</a:t>
            </a:r>
            <a:r>
              <a:rPr lang="ar-IQ" dirty="0"/>
              <a:t> سميث </a:t>
            </a:r>
            <a:r>
              <a:rPr lang="en-US" dirty="0"/>
              <a:t>Potts-Smith scissors</a:t>
            </a:r>
            <a:r>
              <a:rPr lang="ar-IQ" dirty="0"/>
              <a:t> بشفرات بزاوية مختلفة لعمليات القلب والأوعية الدموية</a:t>
            </a:r>
            <a:endParaRPr lang="en-US" dirty="0"/>
          </a:p>
          <a:p>
            <a:pPr lvl="0"/>
            <a:r>
              <a:rPr lang="ar-IQ" dirty="0"/>
              <a:t>مقص بضع الوتر </a:t>
            </a:r>
            <a:r>
              <a:rPr lang="en-US" dirty="0" err="1"/>
              <a:t>tenotomy</a:t>
            </a:r>
            <a:r>
              <a:rPr lang="en-US" dirty="0"/>
              <a:t> scissors</a:t>
            </a:r>
            <a:r>
              <a:rPr lang="ar-IQ" dirty="0"/>
              <a:t> ، والذي يحتوي على حلقات للمسك </a:t>
            </a:r>
            <a:r>
              <a:rPr lang="en-US" dirty="0"/>
              <a:t>ring handled </a:t>
            </a:r>
            <a:r>
              <a:rPr lang="ar-IQ" dirty="0"/>
              <a:t>(على سبيل المثال ، </a:t>
            </a:r>
            <a:r>
              <a:rPr lang="en-US" dirty="0"/>
              <a:t>Stevens</a:t>
            </a:r>
            <a:r>
              <a:rPr lang="ar-IQ" dirty="0"/>
              <a:t>) أو نابض </a:t>
            </a:r>
            <a:r>
              <a:rPr lang="en-US" dirty="0"/>
              <a:t>spring</a:t>
            </a:r>
            <a:r>
              <a:rPr lang="ar-IQ" dirty="0"/>
              <a:t> (على سبيل المثال ، </a:t>
            </a:r>
            <a:r>
              <a:rPr lang="en-US" dirty="0" err="1"/>
              <a:t>Wescott</a:t>
            </a:r>
            <a:r>
              <a:rPr lang="ar-IQ" dirty="0"/>
              <a:t>) لعمليات العيون</a:t>
            </a:r>
            <a:endParaRPr lang="en-US" dirty="0"/>
          </a:p>
          <a:p>
            <a:pPr lvl="0"/>
            <a:r>
              <a:rPr lang="ar-IQ" dirty="0" err="1"/>
              <a:t>للمقصات</a:t>
            </a:r>
            <a:r>
              <a:rPr lang="ar-IQ" dirty="0"/>
              <a:t> السلكية </a:t>
            </a:r>
            <a:r>
              <a:rPr lang="en-US" dirty="0"/>
              <a:t>Wire scissors </a:t>
            </a:r>
            <a:r>
              <a:rPr lang="ar-IQ" dirty="0"/>
              <a:t> لها شفرات مسننة قصيرة وتستخدم لقطع الأسلاك </a:t>
            </a:r>
            <a:r>
              <a:rPr lang="en-US" dirty="0"/>
              <a:t>stainless steel wire</a:t>
            </a:r>
            <a:r>
              <a:rPr lang="ar-IQ" dirty="0"/>
              <a:t> ، عادة أثناء عمليات تثبيت العظام.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2"/>
            <a:ext cx="3571868" cy="362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71414"/>
            <a:ext cx="528641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r>
              <a:rPr lang="en-US" b="1" dirty="0" err="1"/>
              <a:t>Rongeurs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Rongeurs</a:t>
            </a:r>
            <a:r>
              <a:rPr lang="ar-IQ" dirty="0"/>
              <a:t> عبارة عن ملقط ذو فك على شكل كوبين متقابلين.</a:t>
            </a:r>
            <a:endParaRPr lang="en-US" dirty="0"/>
          </a:p>
          <a:p>
            <a:r>
              <a:rPr lang="ar-IQ" dirty="0"/>
              <a:t>يتم استخدامها في إجراءات جراحة الأعصاب وجراحة العظام لإزالة قطع العظام لكشف التراكيب التي تغطيها العظام ، أو لتحضير العظام للتطعيم  </a:t>
            </a:r>
            <a:r>
              <a:rPr lang="en-US" dirty="0"/>
              <a:t>grafting</a:t>
            </a:r>
            <a:r>
              <a:rPr lang="ar-IQ" dirty="0"/>
              <a:t>، أو لإعادة تشكيل نهايات العظام.</a:t>
            </a:r>
            <a:endParaRPr lang="en-US" dirty="0"/>
          </a:p>
          <a:p>
            <a:r>
              <a:rPr lang="ar-IQ" dirty="0"/>
              <a:t>ربما هي </a:t>
            </a:r>
            <a:r>
              <a:rPr lang="en-US" dirty="0"/>
              <a:t>single or double action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9538"/>
            <a:ext cx="6643734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7752" y="214290"/>
            <a:ext cx="4000528" cy="6429420"/>
          </a:xfrm>
        </p:spPr>
        <p:txBody>
          <a:bodyPr>
            <a:normAutofit/>
          </a:bodyPr>
          <a:lstStyle/>
          <a:p>
            <a:r>
              <a:rPr lang="en-US" b="1" dirty="0" err="1"/>
              <a:t>Periosteal</a:t>
            </a:r>
            <a:r>
              <a:rPr lang="en-US" b="1" dirty="0"/>
              <a:t> elevators</a:t>
            </a:r>
            <a:endParaRPr lang="en-US" dirty="0"/>
          </a:p>
          <a:p>
            <a:r>
              <a:rPr lang="ar-IQ" dirty="0"/>
              <a:t>مفيدة في عكس العضلات والأنسجة الرخوة الأخرى من العظام. وتشمل الأمثلة </a:t>
            </a:r>
            <a:r>
              <a:rPr lang="en-US" dirty="0"/>
              <a:t>Freer</a:t>
            </a:r>
            <a:r>
              <a:rPr lang="ar-IQ" dirty="0"/>
              <a:t> و </a:t>
            </a:r>
            <a:r>
              <a:rPr lang="en-US" dirty="0"/>
              <a:t>Sayre</a:t>
            </a:r>
            <a:r>
              <a:rPr lang="ar-IQ" dirty="0"/>
              <a:t> ، كلاهما ذات النهايتين ، رافعات </a:t>
            </a:r>
            <a:r>
              <a:rPr lang="en-US" dirty="0"/>
              <a:t>ASIF (</a:t>
            </a:r>
            <a:r>
              <a:rPr lang="en-US" dirty="0" err="1"/>
              <a:t>Synthes</a:t>
            </a:r>
            <a:r>
              <a:rPr lang="en-US" dirty="0"/>
              <a:t> / AO</a:t>
            </a:r>
            <a:r>
              <a:rPr lang="ar-IQ" dirty="0"/>
              <a:t>) ورافعات </a:t>
            </a:r>
            <a:r>
              <a:rPr lang="en-US" dirty="0" err="1"/>
              <a:t>Langenbeck</a:t>
            </a:r>
            <a:r>
              <a:rPr lang="ar-IQ" dirty="0"/>
              <a:t> أحادية الطرف</a:t>
            </a:r>
            <a:endParaRPr lang="en-US" dirty="0"/>
          </a:p>
          <a:p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7363"/>
            <a:ext cx="4857784" cy="66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r>
              <a:rPr lang="ar-IQ" b="1" dirty="0"/>
              <a:t>أدوات قطع العظام</a:t>
            </a:r>
            <a:endParaRPr lang="en-US" dirty="0"/>
          </a:p>
          <a:p>
            <a:pPr lvl="0"/>
            <a:r>
              <a:rPr lang="ar-IQ" b="1" dirty="0"/>
              <a:t>  </a:t>
            </a:r>
            <a:r>
              <a:rPr lang="en-US" b="1" dirty="0"/>
              <a:t>A chisel is beveled on one side</a:t>
            </a:r>
            <a:r>
              <a:rPr lang="ar-IQ" b="1" dirty="0"/>
              <a:t>  </a:t>
            </a:r>
            <a:r>
              <a:rPr lang="ar-IQ" b="1" dirty="0" err="1"/>
              <a:t>ازميل</a:t>
            </a:r>
            <a:r>
              <a:rPr lang="ar-IQ" b="1" dirty="0"/>
              <a:t> يستعمل مع مطرقة</a:t>
            </a:r>
            <a:endParaRPr lang="en-US" dirty="0"/>
          </a:p>
          <a:p>
            <a:pPr lvl="0"/>
            <a:r>
              <a:rPr lang="en-US" b="1" dirty="0" err="1"/>
              <a:t>osteotomes</a:t>
            </a:r>
            <a:r>
              <a:rPr lang="en-US" b="1" dirty="0"/>
              <a:t> are double beveled</a:t>
            </a:r>
            <a:r>
              <a:rPr lang="ar-IQ" b="1" dirty="0"/>
              <a:t>  يستعمل مع مطرقة</a:t>
            </a:r>
            <a:endParaRPr lang="en-US" dirty="0"/>
          </a:p>
          <a:p>
            <a:pPr lvl="0"/>
            <a:r>
              <a:rPr lang="en-US" b="1" dirty="0"/>
              <a:t>Gouges and manual saws</a:t>
            </a:r>
            <a:r>
              <a:rPr lang="ar-IQ" b="1" dirty="0"/>
              <a:t> </a:t>
            </a:r>
            <a:r>
              <a:rPr lang="ar-IQ" dirty="0"/>
              <a:t>يتم استخدام </a:t>
            </a:r>
            <a:r>
              <a:rPr lang="ar-IQ" dirty="0" err="1"/>
              <a:t>الازميل</a:t>
            </a:r>
            <a:r>
              <a:rPr lang="ar-IQ" dirty="0"/>
              <a:t> والمناشير اليدوية بشكل أقل شيوعًا وتستخدم لإعادة تشكيل أو قطع العظام.</a:t>
            </a:r>
            <a:endParaRPr lang="en-US" dirty="0"/>
          </a:p>
          <a:p>
            <a:pPr algn="l" rtl="0"/>
            <a:r>
              <a:rPr lang="en-US" dirty="0"/>
              <a:t>Manual saws used in veterinary surgery include the hobby saw and the </a:t>
            </a:r>
            <a:r>
              <a:rPr lang="en-US" dirty="0" err="1"/>
              <a:t>Gigli</a:t>
            </a:r>
            <a:r>
              <a:rPr lang="en-US" dirty="0"/>
              <a:t> wire </a:t>
            </a:r>
            <a:r>
              <a:rPr lang="en-US" dirty="0" smtClean="0"/>
              <a:t>saw</a:t>
            </a:r>
            <a:r>
              <a:rPr lang="en-US" dirty="0"/>
              <a:t> </a:t>
            </a:r>
          </a:p>
          <a:p>
            <a:pPr lvl="0"/>
            <a:r>
              <a:rPr lang="ar-IQ" dirty="0"/>
              <a:t>تُستخدم المناشير القوية (المتذبذبة) </a:t>
            </a:r>
            <a:r>
              <a:rPr lang="en-US" b="1" dirty="0"/>
              <a:t>Power (oscillating) saws</a:t>
            </a:r>
            <a:r>
              <a:rPr lang="ar-IQ" b="1" dirty="0"/>
              <a:t> </a:t>
            </a:r>
            <a:r>
              <a:rPr lang="ar-IQ" dirty="0"/>
              <a:t>بشكل شائع في العديد من عمليات استئصال عظم الفخذ الرأسي والرقبة) والعمليات على الأنسجة الرخوة (على سبيل المثال ، فتح  القص</a:t>
            </a:r>
            <a:r>
              <a:rPr lang="ar-IQ" dirty="0" smtClean="0"/>
              <a:t>)</a:t>
            </a:r>
            <a:endParaRPr lang="en-US" dirty="0"/>
          </a:p>
          <a:p>
            <a:pPr lvl="0"/>
            <a:r>
              <a:rPr lang="en-US" dirty="0"/>
              <a:t>Bone-cutting forceps </a:t>
            </a:r>
          </a:p>
          <a:p>
            <a:pPr lvl="0"/>
            <a:r>
              <a:rPr lang="ar-IQ" b="1" dirty="0" err="1"/>
              <a:t>المكحت</a:t>
            </a:r>
            <a:r>
              <a:rPr lang="ar-IQ" b="1" dirty="0"/>
              <a:t> </a:t>
            </a:r>
            <a:r>
              <a:rPr lang="en-US" b="1" dirty="0"/>
              <a:t>Curettes</a:t>
            </a:r>
            <a:r>
              <a:rPr lang="ar-IQ" dirty="0"/>
              <a:t> ، المتوفرة بأحجام وأشكال مختلفة ، في الزاوية  لها نهاية مقعرة تُستخدم لإزالة العظام أو الأنسجة الرخوة على سبيل المثال ، حصاد العظم ألإسفنجي ، قطع العظم الفقاعي</a:t>
            </a:r>
            <a:r>
              <a:rPr lang="en-US" dirty="0"/>
              <a:t>bulla </a:t>
            </a:r>
            <a:r>
              <a:rPr lang="en-US" dirty="0" err="1"/>
              <a:t>osteotomy</a:t>
            </a:r>
            <a:r>
              <a:rPr lang="ar-IQ" dirty="0" smtClean="0"/>
              <a:t>)</a:t>
            </a:r>
            <a:endParaRPr lang="en-US" dirty="0"/>
          </a:p>
          <a:p>
            <a:pPr lvl="0"/>
            <a:r>
              <a:rPr lang="en-US" b="1" dirty="0"/>
              <a:t>Trephines</a:t>
            </a:r>
            <a:r>
              <a:rPr lang="ar-IQ" dirty="0"/>
              <a:t> تحتوي على مقابض على شكل حرف </a:t>
            </a:r>
            <a:r>
              <a:rPr lang="en-US" dirty="0"/>
              <a:t>T</a:t>
            </a:r>
            <a:r>
              <a:rPr lang="ar-IQ" dirty="0"/>
              <a:t> ، وشفرة قطع أسطوانية ، وغالبًا ما يكون مسمار نحيف مركزي لإزالة العظام من الاسطوانة. وقد تم استخدام </a:t>
            </a:r>
            <a:r>
              <a:rPr lang="en-US" dirty="0"/>
              <a:t>Trephines</a:t>
            </a:r>
            <a:r>
              <a:rPr lang="ar-IQ" dirty="0"/>
              <a:t> للحصول على عينات من العظام لأخذ </a:t>
            </a:r>
            <a:r>
              <a:rPr lang="ar-IQ" dirty="0" err="1"/>
              <a:t>الخزعة</a:t>
            </a:r>
            <a:r>
              <a:rPr lang="ar-IQ" dirty="0"/>
              <a:t> وللدخول الأولي إلى التجاويف العظمية.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424" y="190504"/>
            <a:ext cx="4076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429156" cy="51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72140"/>
            <a:ext cx="82153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r>
              <a:rPr lang="en-US" dirty="0"/>
              <a:t>Grasping Instruments</a:t>
            </a:r>
          </a:p>
          <a:p>
            <a:pPr rtl="0"/>
            <a:r>
              <a:rPr lang="en-US" dirty="0"/>
              <a:t>include needle holders and tissue forceps (crushing, </a:t>
            </a:r>
            <a:r>
              <a:rPr lang="en-US" dirty="0" err="1"/>
              <a:t>noncrushing</a:t>
            </a:r>
            <a:r>
              <a:rPr lang="en-US" dirty="0"/>
              <a:t>, </a:t>
            </a:r>
            <a:r>
              <a:rPr lang="en-US" dirty="0" err="1"/>
              <a:t>hemostatic</a:t>
            </a:r>
            <a:r>
              <a:rPr lang="en-US" dirty="0"/>
              <a:t>, thumb, towel clamps, and bone-holding forceps)</a:t>
            </a:r>
            <a:r>
              <a:rPr lang="ar-IQ" dirty="0"/>
              <a:t>.</a:t>
            </a:r>
            <a:endParaRPr lang="en-US" dirty="0"/>
          </a:p>
          <a:p>
            <a:r>
              <a:rPr lang="ar-IQ" dirty="0"/>
              <a:t>بما في ذلك حاملات الإبر وملاقط الأنسجة (ملاقط السحق ، وعدم السحق ، وقاطع النزف ، والإبهام ، ومشابك المناشف ، وملاقط العظام).</a:t>
            </a:r>
            <a:endParaRPr lang="en-US" dirty="0"/>
          </a:p>
          <a:p>
            <a:r>
              <a:rPr lang="ar-IQ" dirty="0"/>
              <a:t>الاستثناء هو مشبك المنشفة </a:t>
            </a:r>
            <a:r>
              <a:rPr lang="en-US" dirty="0"/>
              <a:t>towel clamp  </a:t>
            </a:r>
            <a:r>
              <a:rPr lang="ar-IQ" dirty="0"/>
              <a:t>، والذي يمكن استخدامه على الأشياء الجامدة (على سبيل المثال ، المناشف الرباعية الشكل) أو الأنسجة (على سبيل المثال ، للمساعدة في إغلاق جروح تحت الشد</a:t>
            </a:r>
            <a:r>
              <a:rPr lang="ar-IQ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الادوات الجراحية\B9781437707465000136_f013-001-9781437707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071834" cy="6072230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00042"/>
            <a:ext cx="6072230" cy="6143668"/>
          </a:xfrm>
        </p:spPr>
        <p:txBody>
          <a:bodyPr>
            <a:noAutofit/>
          </a:bodyPr>
          <a:lstStyle/>
          <a:p>
            <a:pPr rtl="0">
              <a:buNone/>
            </a:pPr>
            <a:r>
              <a:rPr lang="en-US" sz="2400" dirty="0"/>
              <a:t>The basic part of an articulating instrument include </a:t>
            </a:r>
          </a:p>
          <a:p>
            <a:pPr lvl="0" algn="l" rtl="0"/>
            <a:r>
              <a:rPr lang="en-US" sz="2400" b="1" dirty="0"/>
              <a:t>Tips </a:t>
            </a:r>
            <a:r>
              <a:rPr lang="en-US" sz="2400" dirty="0"/>
              <a:t>are straight or curved (curved to aiding visibility)</a:t>
            </a:r>
          </a:p>
          <a:p>
            <a:pPr lvl="0" algn="l" rtl="0"/>
            <a:r>
              <a:rPr lang="en-US" sz="2400" b="1" dirty="0"/>
              <a:t>Jaws</a:t>
            </a:r>
            <a:r>
              <a:rPr lang="en-US" sz="2400" dirty="0"/>
              <a:t> are traumatic or </a:t>
            </a:r>
            <a:r>
              <a:rPr lang="en-US" sz="2400" dirty="0" err="1"/>
              <a:t>atraumatic</a:t>
            </a:r>
            <a:r>
              <a:rPr lang="en-US" sz="2400" dirty="0"/>
              <a:t> or serrated with teeth </a:t>
            </a:r>
          </a:p>
          <a:p>
            <a:pPr lvl="0" algn="l" rtl="0"/>
            <a:r>
              <a:rPr lang="en-US" sz="2400" b="1" dirty="0"/>
              <a:t>Box lock and pin </a:t>
            </a:r>
            <a:r>
              <a:rPr lang="ar-IQ" sz="2400" dirty="0" err="1"/>
              <a:t>انها</a:t>
            </a:r>
            <a:r>
              <a:rPr lang="ar-IQ" sz="2400" dirty="0"/>
              <a:t> مفصل </a:t>
            </a:r>
            <a:r>
              <a:rPr lang="ar-IQ" sz="2400" dirty="0" err="1"/>
              <a:t>الاداة</a:t>
            </a:r>
            <a:r>
              <a:rPr lang="ar-IQ" sz="2400" dirty="0"/>
              <a:t> وفشلها يودي </a:t>
            </a:r>
            <a:r>
              <a:rPr lang="ar-IQ" sz="2400" dirty="0" err="1"/>
              <a:t>الى</a:t>
            </a:r>
            <a:r>
              <a:rPr lang="ar-IQ" sz="2400" dirty="0"/>
              <a:t> تحديد عمر </a:t>
            </a:r>
            <a:r>
              <a:rPr lang="ar-IQ" sz="2400" dirty="0" err="1"/>
              <a:t>الاداة</a:t>
            </a:r>
            <a:r>
              <a:rPr lang="ar-IQ" sz="2400" dirty="0"/>
              <a:t> </a:t>
            </a:r>
            <a:endParaRPr lang="en-US" sz="2400" dirty="0"/>
          </a:p>
          <a:p>
            <a:pPr lvl="0" algn="l" rtl="0"/>
            <a:r>
              <a:rPr lang="en-US" sz="2400" b="1" dirty="0"/>
              <a:t>Shank</a:t>
            </a:r>
            <a:r>
              <a:rPr lang="en-US" sz="2400" dirty="0"/>
              <a:t> </a:t>
            </a:r>
            <a:r>
              <a:rPr lang="ar-IQ" sz="2400" dirty="0"/>
              <a:t>يحدد طول </a:t>
            </a:r>
            <a:r>
              <a:rPr lang="ar-IQ" sz="2400" dirty="0" err="1"/>
              <a:t>الاداة</a:t>
            </a:r>
            <a:r>
              <a:rPr lang="ar-IQ" sz="2400" dirty="0"/>
              <a:t> ..... زيادة طول </a:t>
            </a:r>
            <a:r>
              <a:rPr lang="ar-IQ" sz="2400" dirty="0" err="1"/>
              <a:t>الاداة</a:t>
            </a:r>
            <a:r>
              <a:rPr lang="ar-IQ" sz="2400" dirty="0"/>
              <a:t> يعني </a:t>
            </a:r>
            <a:r>
              <a:rPr lang="ar-IQ" sz="2400" dirty="0" err="1"/>
              <a:t>انها</a:t>
            </a:r>
            <a:r>
              <a:rPr lang="ar-IQ" sz="2400" dirty="0"/>
              <a:t> تستعمل في تجاويف الجسم     </a:t>
            </a:r>
            <a:endParaRPr lang="en-US" sz="2400" dirty="0"/>
          </a:p>
          <a:p>
            <a:pPr lvl="0" algn="l" rtl="0"/>
            <a:r>
              <a:rPr lang="en-US" sz="2400" b="1" dirty="0"/>
              <a:t>Ratchet </a:t>
            </a:r>
            <a:r>
              <a:rPr lang="ar-IQ" sz="2400" dirty="0"/>
              <a:t>هي </a:t>
            </a:r>
            <a:r>
              <a:rPr lang="ar-IQ" sz="2400" dirty="0" err="1"/>
              <a:t>اسنان</a:t>
            </a:r>
            <a:r>
              <a:rPr lang="ar-IQ" sz="2400" dirty="0"/>
              <a:t> متداخلة تبقي فكي </a:t>
            </a:r>
            <a:r>
              <a:rPr lang="ar-IQ" sz="2400" dirty="0" err="1"/>
              <a:t>الاداة</a:t>
            </a:r>
            <a:r>
              <a:rPr lang="ar-IQ" sz="2400" dirty="0"/>
              <a:t> مغلقة مثلا لسد النزف </a:t>
            </a:r>
            <a:r>
              <a:rPr lang="ar-IQ" sz="2400" dirty="0" err="1"/>
              <a:t>او</a:t>
            </a:r>
            <a:r>
              <a:rPr lang="ar-IQ" sz="2400" dirty="0"/>
              <a:t> لمسك </a:t>
            </a:r>
            <a:r>
              <a:rPr lang="ar-IQ" sz="2400" dirty="0" err="1"/>
              <a:t>الابرة</a:t>
            </a:r>
            <a:r>
              <a:rPr lang="ar-IQ" sz="2400" dirty="0"/>
              <a:t> </a:t>
            </a:r>
            <a:r>
              <a:rPr lang="ar-IQ" sz="2400" dirty="0" err="1"/>
              <a:t>اثناء</a:t>
            </a:r>
            <a:r>
              <a:rPr lang="ar-IQ" sz="2400" dirty="0"/>
              <a:t> الخياطة</a:t>
            </a:r>
            <a:endParaRPr lang="en-US" sz="2400" dirty="0"/>
          </a:p>
          <a:p>
            <a:pPr lvl="0" algn="l" rtl="0"/>
            <a:r>
              <a:rPr lang="en-US" sz="2400" b="1" dirty="0"/>
              <a:t>Ring and handle </a:t>
            </a:r>
            <a:r>
              <a:rPr lang="ar-IQ" sz="2400" dirty="0"/>
              <a:t>فائدتها هي السيطرة على </a:t>
            </a:r>
            <a:r>
              <a:rPr lang="ar-IQ" sz="2400" dirty="0" err="1"/>
              <a:t>الاداة</a:t>
            </a:r>
            <a:r>
              <a:rPr lang="ar-IQ" sz="2400" dirty="0"/>
              <a:t> </a:t>
            </a:r>
            <a:r>
              <a:rPr lang="ar-IQ" sz="2400" dirty="0" err="1"/>
              <a:t>اثناء</a:t>
            </a:r>
            <a:r>
              <a:rPr lang="ar-IQ" sz="2400" dirty="0"/>
              <a:t> الاستعمال </a:t>
            </a:r>
            <a:r>
              <a:rPr lang="ar-IQ" sz="2400" dirty="0" err="1"/>
              <a:t>مسكة</a:t>
            </a:r>
            <a:r>
              <a:rPr lang="ar-IQ" sz="2400" dirty="0"/>
              <a:t> الجراح </a:t>
            </a:r>
            <a:r>
              <a:rPr lang="ar-IQ" sz="2400" dirty="0" err="1"/>
              <a:t>للاداة</a:t>
            </a:r>
            <a:r>
              <a:rPr lang="ar-IQ" sz="2400" dirty="0"/>
              <a:t> تحدد فعاليته </a:t>
            </a:r>
            <a:r>
              <a:rPr lang="ar-IQ" sz="2400" dirty="0" err="1"/>
              <a:t>وكفائته</a:t>
            </a:r>
            <a:r>
              <a:rPr lang="ar-IQ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r>
              <a:rPr lang="en-US" b="1" dirty="0"/>
              <a:t>Holders</a:t>
            </a:r>
            <a:r>
              <a:rPr lang="ar-IQ" b="1" dirty="0"/>
              <a:t> حامل الإبرة</a:t>
            </a:r>
            <a:r>
              <a:rPr lang="ar-IQ" dirty="0"/>
              <a:t> </a:t>
            </a:r>
            <a:endParaRPr lang="en-US" dirty="0"/>
          </a:p>
          <a:p>
            <a:r>
              <a:rPr lang="ar-IQ" dirty="0"/>
              <a:t>إن فكي حامل الإبرة قصيران وغالبًا ما تحتوي على أخاديد متداخلة بشكل متقاطع على السطح بهدف الحد من التواء الإبرة ودورانها، مما يسمح للجراح بالتحكم الدقيق في مرور الإبرة عبر الأنسجة. </a:t>
            </a:r>
            <a:endParaRPr lang="en-US" dirty="0"/>
          </a:p>
          <a:p>
            <a:pPr rtl="0"/>
            <a:r>
              <a:rPr lang="en-US" dirty="0"/>
              <a:t>Needle holders used frequently in veterinary surgery include </a:t>
            </a:r>
            <a:r>
              <a:rPr lang="en-US" b="1" dirty="0"/>
              <a:t>Mayo-</a:t>
            </a:r>
            <a:r>
              <a:rPr lang="en-US" b="1" dirty="0" err="1"/>
              <a:t>Hegar</a:t>
            </a:r>
            <a:r>
              <a:rPr lang="en-US" b="1" dirty="0"/>
              <a:t> and Olsen-</a:t>
            </a:r>
            <a:r>
              <a:rPr lang="en-US" b="1" dirty="0" err="1"/>
              <a:t>Hegar</a:t>
            </a:r>
            <a:r>
              <a:rPr lang="en-US" b="1" dirty="0"/>
              <a:t> (</a:t>
            </a:r>
            <a:r>
              <a:rPr lang="ar-IQ" b="1" dirty="0"/>
              <a:t>تركيبة حامل إبرة ومقص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ar-IQ" b="1" dirty="0"/>
              <a:t>يكون له عمر أقصر من حاملات الإبر الأخرى</a:t>
            </a:r>
            <a:endParaRPr lang="en-US" dirty="0"/>
          </a:p>
          <a:p>
            <a:r>
              <a:rPr lang="ar-IQ" b="1" dirty="0"/>
              <a:t>بعض حوامل إبر العيون (مثل </a:t>
            </a:r>
            <a:r>
              <a:rPr lang="en-US" b="1" dirty="0"/>
              <a:t>(Castroviejo) </a:t>
            </a:r>
            <a:r>
              <a:rPr lang="ar-IQ" b="1" dirty="0"/>
              <a:t>مجهزة بمقابض </a:t>
            </a:r>
            <a:r>
              <a:rPr lang="ar-IQ" b="1" dirty="0" err="1"/>
              <a:t>سبرنك</a:t>
            </a:r>
            <a:r>
              <a:rPr lang="ar-IQ" b="1" dirty="0"/>
              <a:t>  تلتقط أو تفتح بضغط </a:t>
            </a:r>
            <a:r>
              <a:rPr lang="ar-IQ" b="1" dirty="0" smtClean="0"/>
              <a:t>خفيف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717" y="214290"/>
            <a:ext cx="7483621" cy="631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ar-IQ" b="1" dirty="0"/>
              <a:t> </a:t>
            </a:r>
            <a:endParaRPr lang="en-US" dirty="0"/>
          </a:p>
          <a:p>
            <a:pPr algn="l" rtl="0"/>
            <a:r>
              <a:rPr lang="en-US" b="1" dirty="0"/>
              <a:t>Tissue Forceps</a:t>
            </a:r>
            <a:r>
              <a:rPr lang="ar-IQ" b="1" dirty="0"/>
              <a:t> ملقط الأنسجة </a:t>
            </a:r>
            <a:endParaRPr lang="en-US" dirty="0"/>
          </a:p>
          <a:p>
            <a:pPr algn="l" rtl="0"/>
            <a:r>
              <a:rPr lang="ar-IQ" b="1" dirty="0" err="1"/>
              <a:t>تسننات</a:t>
            </a:r>
            <a:r>
              <a:rPr lang="ar-IQ" b="1" dirty="0"/>
              <a:t> فك الملقط تحدد استخدامه. الملقط ذو </a:t>
            </a:r>
            <a:r>
              <a:rPr lang="ar-IQ" b="1" dirty="0" err="1"/>
              <a:t>التسننات</a:t>
            </a:r>
            <a:r>
              <a:rPr lang="ar-IQ" b="1" dirty="0"/>
              <a:t> العرضية (على سبيل المثال ، ملقط </a:t>
            </a:r>
            <a:r>
              <a:rPr lang="en-US" b="1" dirty="0"/>
              <a:t>Crile</a:t>
            </a:r>
            <a:r>
              <a:rPr lang="ar-IQ" b="1" dirty="0"/>
              <a:t>) مصمم لاستخدامه بطريقة لقط الأطراف</a:t>
            </a:r>
            <a:r>
              <a:rPr lang="ar-IQ" dirty="0"/>
              <a:t> </a:t>
            </a:r>
            <a:r>
              <a:rPr lang="en-US" b="1" dirty="0"/>
              <a:t>tip clamping fashion</a:t>
            </a:r>
            <a:r>
              <a:rPr lang="ar-IQ" b="1" dirty="0"/>
              <a:t>؛ الملقط ذو </a:t>
            </a:r>
            <a:r>
              <a:rPr lang="ar-IQ" b="1" dirty="0" err="1"/>
              <a:t>تسننات</a:t>
            </a:r>
            <a:r>
              <a:rPr lang="ar-IQ" b="1" dirty="0"/>
              <a:t> طولية (على سبيل المثال ، ملقط </a:t>
            </a:r>
            <a:r>
              <a:rPr lang="en-US" b="1" dirty="0"/>
              <a:t>Rochester </a:t>
            </a:r>
            <a:r>
              <a:rPr lang="en-US" b="1" dirty="0" err="1"/>
              <a:t>Carmalt</a:t>
            </a:r>
            <a:r>
              <a:rPr lang="ar-IQ" b="1" dirty="0"/>
              <a:t>) يتم استخدامها بطريقة لقط الفك </a:t>
            </a:r>
            <a:r>
              <a:rPr lang="ar-IQ" dirty="0"/>
              <a:t> </a:t>
            </a:r>
            <a:r>
              <a:rPr lang="en-US" b="1" dirty="0"/>
              <a:t>jaw-clamping fashion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b="1" dirty="0"/>
              <a:t>Types of forceps presented include </a:t>
            </a:r>
            <a:endParaRPr lang="en-US" dirty="0"/>
          </a:p>
          <a:p>
            <a:pPr lvl="0" algn="l" rtl="0"/>
            <a:r>
              <a:rPr lang="en-US" b="1" dirty="0"/>
              <a:t>crushing tissue forceps, </a:t>
            </a:r>
            <a:endParaRPr lang="en-US" dirty="0"/>
          </a:p>
          <a:p>
            <a:pPr lvl="0" algn="l" rtl="0"/>
            <a:r>
              <a:rPr lang="en-US" b="1" dirty="0" err="1"/>
              <a:t>noncrushing</a:t>
            </a:r>
            <a:r>
              <a:rPr lang="en-US" b="1" dirty="0"/>
              <a:t> tissue forceps, </a:t>
            </a:r>
            <a:endParaRPr lang="en-US" dirty="0"/>
          </a:p>
          <a:p>
            <a:pPr lvl="0" algn="l" rtl="0"/>
            <a:r>
              <a:rPr lang="en-US" b="1" dirty="0" err="1"/>
              <a:t>hemostatic</a:t>
            </a:r>
            <a:r>
              <a:rPr lang="en-US" b="1" dirty="0"/>
              <a:t> forceps, </a:t>
            </a:r>
            <a:endParaRPr lang="en-US" dirty="0"/>
          </a:p>
          <a:p>
            <a:pPr lvl="0" algn="l" rtl="0"/>
            <a:r>
              <a:rPr lang="en-US" b="1" dirty="0"/>
              <a:t>thumb forceps, </a:t>
            </a:r>
            <a:endParaRPr lang="en-US" dirty="0"/>
          </a:p>
          <a:p>
            <a:pPr lvl="0" algn="l" rtl="0"/>
            <a:r>
              <a:rPr lang="en-US" b="1" dirty="0"/>
              <a:t>towel clamps,</a:t>
            </a:r>
            <a:endParaRPr lang="en-US" dirty="0"/>
          </a:p>
          <a:p>
            <a:pPr lvl="0" algn="l" rtl="0"/>
            <a:r>
              <a:rPr lang="en-US" b="1" dirty="0"/>
              <a:t>bone-holding forceps</a:t>
            </a:r>
            <a:r>
              <a:rPr lang="ar-IQ" b="1" dirty="0"/>
              <a:t>.</a:t>
            </a:r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en-US" b="1" dirty="0"/>
              <a:t>crushing tissue forceps</a:t>
            </a:r>
            <a:endParaRPr lang="en-US" dirty="0"/>
          </a:p>
          <a:p>
            <a:pPr rtl="0"/>
            <a:r>
              <a:rPr lang="en-US" dirty="0"/>
              <a:t>Examples include</a:t>
            </a:r>
          </a:p>
          <a:p>
            <a:r>
              <a:rPr lang="en-US" dirty="0"/>
              <a:t> Right-angle forceps </a:t>
            </a:r>
            <a:r>
              <a:rPr lang="ar-SA" dirty="0"/>
              <a:t>، يفتقر إلى قفل</a:t>
            </a:r>
            <a:r>
              <a:rPr lang="en-US" dirty="0"/>
              <a:t> ratchet lock </a:t>
            </a:r>
            <a:r>
              <a:rPr lang="ar-SA" dirty="0"/>
              <a:t>ويستخدم في أغلب الأحيان لعزل الأنسجة ، خاصة عند عزل الأوعية</a:t>
            </a:r>
            <a:r>
              <a:rPr lang="ar-IQ" dirty="0"/>
              <a:t> مثل </a:t>
            </a:r>
            <a:r>
              <a:rPr lang="en-US" dirty="0"/>
              <a:t>patent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US" dirty="0"/>
          </a:p>
          <a:p>
            <a:pPr rtl="0"/>
            <a:r>
              <a:rPr lang="en-US" dirty="0"/>
              <a:t> </a:t>
            </a:r>
          </a:p>
          <a:p>
            <a:r>
              <a:rPr lang="en-US" dirty="0"/>
              <a:t>Babcock</a:t>
            </a:r>
            <a:r>
              <a:rPr lang="ar-SA" dirty="0"/>
              <a:t> و </a:t>
            </a:r>
            <a:r>
              <a:rPr lang="en-US" dirty="0"/>
              <a:t>Allis tissue forceps</a:t>
            </a:r>
            <a:r>
              <a:rPr lang="ar-SA" dirty="0"/>
              <a:t> و </a:t>
            </a:r>
            <a:r>
              <a:rPr lang="en-US" dirty="0" err="1"/>
              <a:t>Ochsner</a:t>
            </a:r>
            <a:r>
              <a:rPr lang="en-US" dirty="0"/>
              <a:t>-Kocher forceps</a:t>
            </a:r>
            <a:r>
              <a:rPr lang="ar-IQ" dirty="0"/>
              <a:t> تستخدم لامساك </a:t>
            </a:r>
            <a:r>
              <a:rPr lang="ar-IQ" dirty="0" err="1"/>
              <a:t>الانسجة</a:t>
            </a:r>
            <a:r>
              <a:rPr lang="ar-IQ" dirty="0"/>
              <a:t> .</a:t>
            </a:r>
            <a:endParaRPr lang="en-US" dirty="0"/>
          </a:p>
          <a:p>
            <a:r>
              <a:rPr lang="en-US" dirty="0"/>
              <a:t>Allis tissue forceps</a:t>
            </a:r>
            <a:r>
              <a:rPr lang="ar-SA" dirty="0"/>
              <a:t> و </a:t>
            </a:r>
            <a:r>
              <a:rPr lang="en-US" dirty="0" err="1"/>
              <a:t>Ochsner</a:t>
            </a:r>
            <a:r>
              <a:rPr lang="en-US" dirty="0"/>
              <a:t>-Kocher </a:t>
            </a:r>
            <a:r>
              <a:rPr lang="en-US" dirty="0" err="1"/>
              <a:t>forcep</a:t>
            </a:r>
            <a:r>
              <a:rPr lang="ar-IQ" dirty="0"/>
              <a:t> يحتويان على أسنان عند أطرافهما مما يساعد على منع انزلاق الأداة</a:t>
            </a:r>
            <a:endParaRPr lang="en-US" dirty="0"/>
          </a:p>
          <a:p>
            <a:r>
              <a:rPr lang="ar-IQ" dirty="0"/>
              <a:t>لتقليل ضرر الأنسجة، يجب استخدام ملقط الأنسجة لمسك الأنسجة المحددة للاستئصال فقط.</a:t>
            </a:r>
            <a:endParaRPr lang="en-US" dirty="0"/>
          </a:p>
          <a:p>
            <a:pPr rtl="0"/>
            <a:r>
              <a:rPr lang="en-US" dirty="0" err="1"/>
              <a:t>Noncrushing</a:t>
            </a:r>
            <a:r>
              <a:rPr lang="en-US" dirty="0"/>
              <a:t> tissue forceps include Doyen intestinal forceps, </a:t>
            </a:r>
            <a:r>
              <a:rPr lang="ar-IQ" dirty="0"/>
              <a:t>لها فكوك رفيعة منحنية قليلاً مع أخاديد طولية دقيقة. </a:t>
            </a:r>
            <a:r>
              <a:rPr lang="ar-IQ" dirty="0" err="1"/>
              <a:t>الفكوك</a:t>
            </a:r>
            <a:r>
              <a:rPr lang="ar-IQ" dirty="0"/>
              <a:t> ذات أطوال مختلفة وقد تكون مستقيمة أو منحنية في التكوين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7747"/>
            <a:ext cx="7643866" cy="624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24"/>
            <a:ext cx="7572428" cy="66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43504" y="214290"/>
            <a:ext cx="3714776" cy="642942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err="1"/>
              <a:t>Hemostatic</a:t>
            </a:r>
            <a:r>
              <a:rPr lang="en-US" dirty="0"/>
              <a:t> forceps</a:t>
            </a:r>
          </a:p>
          <a:p>
            <a:pPr algn="l" rtl="0"/>
            <a:r>
              <a:rPr lang="en-US" dirty="0"/>
              <a:t>Commonly utilized </a:t>
            </a:r>
            <a:r>
              <a:rPr lang="en-US" dirty="0" err="1"/>
              <a:t>hemostatic</a:t>
            </a:r>
            <a:r>
              <a:rPr lang="en-US" dirty="0"/>
              <a:t> forceps include Halsted mosquito, Kelly, and Crile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r>
              <a:rPr lang="ar-SA" dirty="0"/>
              <a:t>كل منها </a:t>
            </a:r>
            <a:r>
              <a:rPr lang="ar-SA" dirty="0" err="1"/>
              <a:t>به</a:t>
            </a:r>
            <a:r>
              <a:rPr lang="ar-SA" dirty="0"/>
              <a:t> مسننات موجهة مستعرضة ومصممة لمسك  طرف </a:t>
            </a:r>
            <a:r>
              <a:rPr lang="en-US" dirty="0"/>
              <a:t>tip clamping</a:t>
            </a:r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هذه الملاقط ، باستثناء ملقط كيلي ، لها </a:t>
            </a:r>
            <a:r>
              <a:rPr lang="ar-SA" dirty="0" err="1"/>
              <a:t>تسننات</a:t>
            </a:r>
            <a:r>
              <a:rPr lang="ar-SA" dirty="0"/>
              <a:t> على طول المدى الكامل لفكيها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24"/>
            <a:ext cx="5072066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29256" y="214290"/>
            <a:ext cx="3429024" cy="3786214"/>
          </a:xfrm>
        </p:spPr>
        <p:txBody>
          <a:bodyPr>
            <a:normAutofit/>
          </a:bodyPr>
          <a:lstStyle/>
          <a:p>
            <a:r>
              <a:rPr lang="en-US" dirty="0"/>
              <a:t>Thumb forceps</a:t>
            </a:r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عادة ما يكون لملاقط الإبهام. مستقيمة ومسننة للإمساك الآمن. مع أو بدون أسنان عند </a:t>
            </a:r>
            <a:r>
              <a:rPr lang="ar-SA" dirty="0" smtClean="0"/>
              <a:t>الأطراف</a:t>
            </a:r>
            <a:endParaRPr lang="en-US" dirty="0" smtClean="0"/>
          </a:p>
          <a:p>
            <a:pPr rtl="0"/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29" y="1071546"/>
            <a:ext cx="5437607" cy="55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143139"/>
          </a:xfrm>
        </p:spPr>
        <p:txBody>
          <a:bodyPr>
            <a:normAutofit fontScale="85000" lnSpcReduction="10000"/>
          </a:bodyPr>
          <a:lstStyle/>
          <a:p>
            <a:pPr rtl="0"/>
            <a:r>
              <a:rPr lang="en-US" dirty="0" smtClean="0"/>
              <a:t>Towel clamps</a:t>
            </a:r>
          </a:p>
          <a:p>
            <a:pPr rtl="0"/>
            <a:r>
              <a:rPr lang="ar-IQ" dirty="0" smtClean="0"/>
              <a:t>مشابك المناشف هي ملاقط بأطوال مختلفة مع أطراف مدببة تستخدم لتثبيت المناشف أو أرباع المناشف بإحكام على جلد المريض. </a:t>
            </a:r>
            <a:endParaRPr lang="en-US" dirty="0" smtClean="0"/>
          </a:p>
          <a:p>
            <a:r>
              <a:rPr lang="en-US" dirty="0" smtClean="0"/>
              <a:t>Penetrating </a:t>
            </a:r>
            <a:r>
              <a:rPr lang="ar-IQ" dirty="0" smtClean="0"/>
              <a:t>مثال:  مشابك مناشف</a:t>
            </a:r>
            <a:r>
              <a:rPr lang="en-US" dirty="0" smtClean="0"/>
              <a:t> Backhaus </a:t>
            </a:r>
            <a:r>
              <a:rPr lang="ar-IQ" dirty="0" smtClean="0"/>
              <a:t>والأصناف غير المخترقة مثال: مشابك منشفة</a:t>
            </a:r>
            <a:r>
              <a:rPr lang="en-US" dirty="0" smtClean="0"/>
              <a:t> Edna </a:t>
            </a:r>
            <a:r>
              <a:rPr lang="ar-IQ" dirty="0" smtClean="0"/>
              <a:t>أو </a:t>
            </a:r>
            <a:r>
              <a:rPr lang="en-US" dirty="0" smtClean="0"/>
              <a:t>  Lorna</a:t>
            </a:r>
            <a:endParaRPr lang="ar-IQ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042" y="2357454"/>
            <a:ext cx="617878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1714512"/>
          </a:xfrm>
        </p:spPr>
        <p:txBody>
          <a:bodyPr>
            <a:normAutofit fontScale="85000" lnSpcReduction="20000"/>
          </a:bodyPr>
          <a:lstStyle/>
          <a:p>
            <a:r>
              <a:rPr lang="ar-IQ" dirty="0"/>
              <a:t> </a:t>
            </a:r>
            <a:endParaRPr lang="en-US" dirty="0"/>
          </a:p>
          <a:p>
            <a:r>
              <a:rPr lang="en-US" dirty="0"/>
              <a:t>Bone holding forceps </a:t>
            </a:r>
          </a:p>
          <a:p>
            <a:r>
              <a:rPr lang="ar-IQ" dirty="0"/>
              <a:t>تُستخدم ملاقط تثبيت العظام لمعالجة شظايا العظام أو إمساك العظام أثناء رد  الكسر وتثبيته</a:t>
            </a:r>
            <a:r>
              <a:rPr lang="ar-IQ" dirty="0" smtClean="0"/>
              <a:t>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6623"/>
          <a:stretch>
            <a:fillRect/>
          </a:stretch>
        </p:blipFill>
        <p:spPr bwMode="auto">
          <a:xfrm>
            <a:off x="214282" y="1928802"/>
            <a:ext cx="3357586" cy="33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2291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52" y="5572140"/>
            <a:ext cx="8066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862" y="714356"/>
            <a:ext cx="85262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78595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/>
              <a:t>Retractors</a:t>
            </a:r>
          </a:p>
          <a:p>
            <a:pPr algn="l" rtl="0"/>
            <a:r>
              <a:rPr lang="en-US" dirty="0" smtClean="0"/>
              <a:t>Retractors are available in hand-held and self retaining varieties</a:t>
            </a:r>
          </a:p>
          <a:p>
            <a:pPr algn="r"/>
            <a:r>
              <a:rPr lang="ar-IQ" dirty="0" smtClean="0"/>
              <a:t>يتم استخدامها لصرف الأنسجة بعيدًا عن منطقة العمل في العملية الجراحية.</a:t>
            </a:r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7434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857364"/>
            <a:ext cx="42767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065" y="285728"/>
            <a:ext cx="47905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262309" cy="303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429000"/>
            <a:ext cx="32283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675" y="6143644"/>
            <a:ext cx="4124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Suction Tips </a:t>
            </a:r>
          </a:p>
          <a:p>
            <a:pPr algn="l" rtl="0"/>
            <a:r>
              <a:rPr lang="en-US" dirty="0"/>
              <a:t>Suction tips used in small animals include </a:t>
            </a:r>
          </a:p>
          <a:p>
            <a:pPr algn="l" rtl="0"/>
            <a:r>
              <a:rPr lang="ar-IQ" dirty="0"/>
              <a:t> </a:t>
            </a:r>
            <a:r>
              <a:rPr lang="en-US" dirty="0"/>
              <a:t>Poole</a:t>
            </a:r>
            <a:r>
              <a:rPr lang="ar-IQ" dirty="0"/>
              <a:t>, </a:t>
            </a:r>
            <a:endParaRPr lang="en-US" dirty="0"/>
          </a:p>
          <a:p>
            <a:pPr algn="l" rtl="0"/>
            <a:r>
              <a:rPr lang="en-US" dirty="0"/>
              <a:t>Frazier</a:t>
            </a:r>
            <a:r>
              <a:rPr lang="ar-IQ" dirty="0"/>
              <a:t>,  </a:t>
            </a:r>
            <a:endParaRPr lang="en-US" dirty="0"/>
          </a:p>
          <a:p>
            <a:pPr algn="l" rtl="0"/>
            <a:r>
              <a:rPr lang="en-US" dirty="0" err="1"/>
              <a:t>Yankauer</a:t>
            </a:r>
            <a:r>
              <a:rPr lang="ar-IQ" dirty="0"/>
              <a:t>   </a:t>
            </a:r>
            <a:endParaRPr lang="en-US" dirty="0"/>
          </a:p>
          <a:p>
            <a:pPr algn="l" rtl="0"/>
            <a:r>
              <a:rPr lang="en-US" dirty="0"/>
              <a:t>Pin-point suction is achieved readily with a Frazier tip</a:t>
            </a:r>
            <a:r>
              <a:rPr lang="ar-IQ" dirty="0"/>
              <a:t>; </a:t>
            </a:r>
            <a:endParaRPr lang="en-US" dirty="0"/>
          </a:p>
          <a:p>
            <a:pPr algn="l" rtl="0"/>
            <a:r>
              <a:rPr lang="en-US" dirty="0"/>
              <a:t>larger fluid volumes within body cavities are better suited for use of a Poole tip, which has a central pin-point suction tube within an outer fenestrated tube</a:t>
            </a:r>
            <a:r>
              <a:rPr lang="ar-IQ" dirty="0"/>
              <a:t>.</a:t>
            </a: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55557"/>
            <a:ext cx="6715173" cy="67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MISCELLANEOUS INSTRUMENTS </a:t>
            </a:r>
          </a:p>
          <a:p>
            <a:pPr algn="l" rtl="0"/>
            <a:r>
              <a:rPr lang="en-US" dirty="0"/>
              <a:t>Other scissors used on surgical patients include bandage (</a:t>
            </a:r>
            <a:r>
              <a:rPr lang="en-US" dirty="0" smtClean="0"/>
              <a:t>ex. Lister</a:t>
            </a:r>
            <a:r>
              <a:rPr lang="en-US" dirty="0"/>
              <a:t>) and suture removal scissors </a:t>
            </a:r>
            <a:r>
              <a:rPr lang="en-US" dirty="0" smtClean="0"/>
              <a:t>ex. Spencer</a:t>
            </a:r>
            <a:endParaRPr lang="en-US" dirty="0"/>
          </a:p>
          <a:p>
            <a:pPr algn="l" rtl="0"/>
            <a:r>
              <a:rPr lang="en-US" dirty="0"/>
              <a:t>Alligator forceps (</a:t>
            </a:r>
            <a:r>
              <a:rPr lang="en-US" dirty="0" smtClean="0"/>
              <a:t>ex. Noyes</a:t>
            </a:r>
            <a:r>
              <a:rPr lang="en-US" dirty="0"/>
              <a:t>) are useful for removal of objects through small openings (</a:t>
            </a:r>
            <a:r>
              <a:rPr lang="en-US" dirty="0" smtClean="0"/>
              <a:t>ex. bulla </a:t>
            </a:r>
            <a:r>
              <a:rPr lang="en-US" dirty="0" err="1"/>
              <a:t>osteotomy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6695"/>
            <a:ext cx="4071966" cy="66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pic>
        <p:nvPicPr>
          <p:cNvPr id="1026" name="Picture 2" descr="E:\الادوات الجراحية\157e2e9afc81b96cd8a8145077b76a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78377" y="-1107654"/>
            <a:ext cx="6858001" cy="9073309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4912465" y="2786058"/>
            <a:ext cx="11533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hank you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/>
              <a:t>We are going to study</a:t>
            </a:r>
          </a:p>
          <a:p>
            <a:pPr lvl="0" algn="l" rtl="0"/>
            <a:r>
              <a:rPr lang="en-US" b="1" dirty="0"/>
              <a:t>Cutting instruments: </a:t>
            </a:r>
            <a:r>
              <a:rPr lang="en-US" dirty="0"/>
              <a:t>scalpel, scissors, </a:t>
            </a:r>
            <a:r>
              <a:rPr lang="en-US" dirty="0" err="1"/>
              <a:t>rongeurs</a:t>
            </a:r>
            <a:r>
              <a:rPr lang="en-US" dirty="0"/>
              <a:t>, and </a:t>
            </a:r>
            <a:r>
              <a:rPr lang="en-US" dirty="0" err="1"/>
              <a:t>periosteal</a:t>
            </a:r>
            <a:r>
              <a:rPr lang="en-US" dirty="0"/>
              <a:t> elevator</a:t>
            </a:r>
          </a:p>
          <a:p>
            <a:pPr lvl="0" algn="l" rtl="0"/>
            <a:r>
              <a:rPr lang="en-US" b="1" dirty="0"/>
              <a:t>Bone cutting instruments: </a:t>
            </a:r>
            <a:r>
              <a:rPr lang="en-US" dirty="0"/>
              <a:t>chisels, </a:t>
            </a:r>
            <a:r>
              <a:rPr lang="en-US" dirty="0" err="1"/>
              <a:t>osteotomes</a:t>
            </a:r>
            <a:r>
              <a:rPr lang="en-US" dirty="0"/>
              <a:t>, gouges, saws, bone-cutting forceps, curettes, and trephines</a:t>
            </a:r>
          </a:p>
          <a:p>
            <a:pPr lvl="0" algn="l" rtl="0"/>
            <a:r>
              <a:rPr lang="en-US" b="1" dirty="0"/>
              <a:t>grasping instruments</a:t>
            </a:r>
            <a:r>
              <a:rPr lang="en-US" dirty="0"/>
              <a:t>, including needle </a:t>
            </a:r>
            <a:r>
              <a:rPr lang="en-US" dirty="0" err="1"/>
              <a:t>holders,crushing</a:t>
            </a:r>
            <a:r>
              <a:rPr lang="en-US" dirty="0"/>
              <a:t> and </a:t>
            </a:r>
            <a:r>
              <a:rPr lang="en-US" dirty="0" err="1"/>
              <a:t>noncrushing</a:t>
            </a:r>
            <a:r>
              <a:rPr lang="en-US" dirty="0"/>
              <a:t> tissue forceps, </a:t>
            </a:r>
            <a:r>
              <a:rPr lang="en-US" dirty="0" err="1"/>
              <a:t>hemostatic</a:t>
            </a:r>
            <a:r>
              <a:rPr lang="en-US" dirty="0"/>
              <a:t> forceps, thumb forceps, towel clamps, and bone-holding forceps;</a:t>
            </a:r>
          </a:p>
          <a:p>
            <a:pPr lvl="0" algn="l" rtl="0"/>
            <a:r>
              <a:rPr lang="en-US" b="1" dirty="0"/>
              <a:t>retractors, </a:t>
            </a:r>
            <a:r>
              <a:rPr lang="en-US" dirty="0"/>
              <a:t>hand-held and self-retaining</a:t>
            </a:r>
          </a:p>
          <a:p>
            <a:pPr lvl="0" algn="l" rtl="0"/>
            <a:r>
              <a:rPr lang="en-US" b="1" dirty="0"/>
              <a:t>suction</a:t>
            </a:r>
            <a:r>
              <a:rPr lang="en-US" dirty="0"/>
              <a:t> </a:t>
            </a:r>
            <a:r>
              <a:rPr lang="en-US" b="1" dirty="0"/>
              <a:t>tips</a:t>
            </a:r>
            <a:r>
              <a:rPr lang="en-US" dirty="0"/>
              <a:t>,</a:t>
            </a:r>
          </a:p>
          <a:p>
            <a:pPr algn="l" rtl="0"/>
            <a:r>
              <a:rPr lang="en-US" b="1" dirty="0"/>
              <a:t>miscellaneous instruments</a:t>
            </a:r>
            <a:endParaRPr lang="ar-IQ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357982"/>
          </a:xfrm>
        </p:spPr>
        <p:txBody>
          <a:bodyPr/>
          <a:lstStyle/>
          <a:p>
            <a:pPr algn="l" rtl="0"/>
            <a:r>
              <a:rPr lang="en-US" dirty="0"/>
              <a:t>Scalpel</a:t>
            </a:r>
          </a:p>
          <a:p>
            <a:r>
              <a:rPr lang="ar-IQ" dirty="0"/>
              <a:t>المقابض </a:t>
            </a:r>
            <a:r>
              <a:rPr lang="en-US" dirty="0"/>
              <a:t>handles  </a:t>
            </a:r>
            <a:r>
              <a:rPr lang="ar-IQ" dirty="0"/>
              <a:t>الأكثر استعمالا في الجراحة هي مقبض رقم 4 </a:t>
            </a:r>
            <a:r>
              <a:rPr lang="ar-IQ" dirty="0" err="1"/>
              <a:t>و</a:t>
            </a:r>
            <a:r>
              <a:rPr lang="ar-IQ" dirty="0"/>
              <a:t> مقبض رقم 3 </a:t>
            </a:r>
            <a:endParaRPr lang="en-US" dirty="0"/>
          </a:p>
          <a:p>
            <a:r>
              <a:rPr lang="ar-IQ" dirty="0"/>
              <a:t>مقبض رقم 4 يتلاءم مع الشفرات  </a:t>
            </a:r>
            <a:r>
              <a:rPr lang="en-US" dirty="0"/>
              <a:t> blades</a:t>
            </a:r>
            <a:r>
              <a:rPr lang="ar-IQ" dirty="0"/>
              <a:t>رقم 20 </a:t>
            </a:r>
            <a:r>
              <a:rPr lang="ar-IQ" dirty="0" err="1"/>
              <a:t>ال</a:t>
            </a:r>
            <a:r>
              <a:rPr lang="ar-IQ" dirty="0"/>
              <a:t> رقم 25</a:t>
            </a:r>
            <a:endParaRPr lang="en-US" dirty="0"/>
          </a:p>
          <a:p>
            <a:r>
              <a:rPr lang="ar-IQ" dirty="0"/>
              <a:t>مقبض رقم 3 يتلاءم مع الشفرات 10, 11, 12, </a:t>
            </a:r>
            <a:r>
              <a:rPr lang="ar-IQ" dirty="0" err="1"/>
              <a:t>و</a:t>
            </a:r>
            <a:r>
              <a:rPr lang="ar-IQ" dirty="0"/>
              <a:t> 15</a:t>
            </a:r>
            <a:endParaRPr lang="en-US" dirty="0"/>
          </a:p>
          <a:p>
            <a:r>
              <a:rPr lang="en-US" dirty="0"/>
              <a:t>Rounded Beaver scalpel </a:t>
            </a:r>
            <a:r>
              <a:rPr lang="ar-IQ" dirty="0"/>
              <a:t> هو مشرط لجراحة العيون </a:t>
            </a:r>
            <a:r>
              <a:rPr lang="ar-IQ" dirty="0" err="1"/>
              <a:t>ويتلائم</a:t>
            </a:r>
            <a:r>
              <a:rPr lang="ar-IQ" dirty="0"/>
              <a:t> مع شفرات </a:t>
            </a:r>
            <a:r>
              <a:rPr lang="ar-IQ" dirty="0" err="1"/>
              <a:t>بيفر</a:t>
            </a:r>
            <a:r>
              <a:rPr lang="ar-IQ" dirty="0"/>
              <a:t> المختلفة </a:t>
            </a:r>
            <a:r>
              <a:rPr lang="ar-IQ" dirty="0" err="1"/>
              <a:t>الاشكال</a:t>
            </a:r>
            <a:endParaRPr lang="en-US" dirty="0"/>
          </a:p>
          <a:p>
            <a:r>
              <a:rPr lang="en-US" dirty="0"/>
              <a:t>Scalpel incision produces less trauma than </a:t>
            </a:r>
            <a:r>
              <a:rPr lang="en-US" dirty="0" smtClean="0"/>
              <a:t>do </a:t>
            </a:r>
            <a:r>
              <a:rPr lang="en-US" dirty="0"/>
              <a:t>scissor incision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5416"/>
            <a:ext cx="7333265" cy="624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E:\الادوات الجراحية\abe4d2d0e07eb67a2b7c0c11cca4d788.jpg"/>
          <p:cNvPicPr>
            <a:picLocks noChangeAspect="1" noChangeArrowheads="1"/>
          </p:cNvPicPr>
          <p:nvPr/>
        </p:nvPicPr>
        <p:blipFill>
          <a:blip r:embed="rId2"/>
          <a:srcRect t="9574" b="6383"/>
          <a:stretch>
            <a:fillRect/>
          </a:stretch>
        </p:blipFill>
        <p:spPr bwMode="auto">
          <a:xfrm>
            <a:off x="-32" y="285728"/>
            <a:ext cx="9089774" cy="646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870" y="1571612"/>
            <a:ext cx="8634652" cy="47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pPr algn="l" rtl="0"/>
            <a:r>
              <a:rPr lang="en-US" b="1" dirty="0"/>
              <a:t>Scissors </a:t>
            </a:r>
            <a:endParaRPr lang="en-US" dirty="0"/>
          </a:p>
          <a:p>
            <a:pPr algn="l" rtl="0"/>
            <a:r>
              <a:rPr lang="ar-IQ" dirty="0"/>
              <a:t>يوجد بمختلف </a:t>
            </a:r>
            <a:r>
              <a:rPr lang="ar-IQ" dirty="0" err="1"/>
              <a:t>الاحجام</a:t>
            </a:r>
            <a:r>
              <a:rPr lang="ar-IQ" dirty="0"/>
              <a:t> </a:t>
            </a:r>
            <a:r>
              <a:rPr lang="ar-IQ" dirty="0" err="1"/>
              <a:t>والاشكال</a:t>
            </a:r>
            <a:r>
              <a:rPr lang="ar-IQ" dirty="0"/>
              <a:t> </a:t>
            </a:r>
            <a:endParaRPr lang="en-US" dirty="0"/>
          </a:p>
          <a:p>
            <a:pPr algn="l" rtl="0"/>
            <a:r>
              <a:rPr lang="en-US" dirty="0"/>
              <a:t>Scissors may be classified by </a:t>
            </a:r>
          </a:p>
          <a:p>
            <a:pPr lvl="0" algn="l" rtl="0"/>
            <a:r>
              <a:rPr lang="en-US" dirty="0"/>
              <a:t>their point type (sharp-sharp, sharp- blunt, and blunt-blunt)</a:t>
            </a:r>
          </a:p>
          <a:p>
            <a:pPr lvl="0" algn="l" rtl="0"/>
            <a:r>
              <a:rPr lang="en-US" dirty="0"/>
              <a:t>blade shape (straight and curved)</a:t>
            </a:r>
          </a:p>
          <a:p>
            <a:pPr lvl="0" algn="l" rtl="0"/>
            <a:r>
              <a:rPr lang="en-US" dirty="0"/>
              <a:t>cutting edge type (plain and serrated)</a:t>
            </a:r>
          </a:p>
          <a:p>
            <a:pPr algn="l" rtl="0"/>
            <a:r>
              <a:rPr lang="en-US" dirty="0"/>
              <a:t>curved scissors </a:t>
            </a:r>
            <a:r>
              <a:rPr lang="ar-IQ" dirty="0"/>
              <a:t> متعدد الاستعمالات ويساعد على الوضوح </a:t>
            </a:r>
            <a:r>
              <a:rPr lang="en-US" dirty="0"/>
              <a:t>visibility</a:t>
            </a:r>
            <a:r>
              <a:rPr lang="ar-IQ" dirty="0"/>
              <a:t> في العمل </a:t>
            </a:r>
            <a:endParaRPr lang="en-US" dirty="0"/>
          </a:p>
          <a:p>
            <a:pPr algn="l" rtl="0"/>
            <a:r>
              <a:rPr lang="en-US" dirty="0"/>
              <a:t>serrated cutting edge help prevent slippage on latex </a:t>
            </a:r>
            <a:r>
              <a:rPr lang="ar-IQ" dirty="0"/>
              <a:t>رخو</a:t>
            </a:r>
            <a:r>
              <a:rPr lang="en-US" dirty="0"/>
              <a:t> (ex. Eyelids) or dens (ex cartilage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970</Words>
  <Application>Microsoft Office PowerPoint</Application>
  <PresentationFormat>عرض على الشاشة (3:4)‏</PresentationFormat>
  <Paragraphs>109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Instrumentations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Instrumentations </dc:title>
  <dc:creator>dell</dc:creator>
  <cp:lastModifiedBy>dell</cp:lastModifiedBy>
  <cp:revision>37</cp:revision>
  <dcterms:created xsi:type="dcterms:W3CDTF">2020-11-28T18:24:09Z</dcterms:created>
  <dcterms:modified xsi:type="dcterms:W3CDTF">2020-11-28T21:25:17Z</dcterms:modified>
</cp:coreProperties>
</file>